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67" r:id="rId4"/>
    <p:sldId id="260" r:id="rId5"/>
    <p:sldId id="262" r:id="rId6"/>
    <p:sldId id="264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5A274A-A24A-4627-A294-AD80057C3C38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03C90D-6F34-499B-AEC4-242B2DFE4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FA91BE-729D-4DBA-AC31-81E48BE6ED5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9720-2D44-413F-8B2E-3469B584FBCE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E51D2C1-EF65-4CB2-9157-BE14C0FFC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BE9C5-9668-4340-BD11-415EBEFDF925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C699-9A95-4BC7-8097-C056C13AD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88C8D-0EC6-40AC-9F78-F6F8D866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66275-FC7A-4B13-A28C-FA7C1515A9ED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EF0B4-3058-4E6E-9790-546593B237A6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98D1-0EED-4CD2-8791-71B9DF99E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9F40-F73B-4357-8EB4-0FA18F751151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C0971B1-F1FF-4208-80C3-B32375924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6379C-4571-4138-8582-8BC47ADCEB24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249B-D742-43F4-85CD-BCB6CCE93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F0EB-C0FB-4445-BE45-C5F47B4262E4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BE41723-89C3-41CD-A4F7-734A39B6F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82AAA-BF8D-4794-AC24-62B202E3E9D8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08500-CA22-4289-9487-7FB0345A1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2E3-522C-4D1B-AFCC-6F5CB7636953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A54001-88C2-4243-893C-1EC05817A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E0BB28-1E0D-4D40-8C1F-C71BDD59B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B9AD-DABC-4CC9-8001-69B7FE030EFB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6E690-4487-4BB9-B27B-D11085CE7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BAED-F3A5-4FA8-8E94-E87E49D472D3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164C80-77B7-4817-B061-A79B456A08ED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24622B-7C44-4772-9807-BCAA15D77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8001000" cy="1752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РАДНИ Састанак са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стручним друштвима и организаторима такМичења</a:t>
            </a:r>
            <a:endParaRPr lang="en-US" sz="2800" dirty="0"/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143000" y="3886200"/>
            <a:ext cx="6858000" cy="990600"/>
          </a:xfrm>
        </p:spPr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Организација такмичења и бодовања за упис у средње школе</a:t>
            </a: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715000"/>
            <a:ext cx="64008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ru-RU" b="1" cap="all" spc="250" dirty="0">
                <a:solidFill>
                  <a:schemeClr val="tx2"/>
                </a:solidFill>
                <a:latin typeface="+mn-lt"/>
                <a:cs typeface="+mn-cs"/>
              </a:rPr>
              <a:t>22.12.2020. београд</a:t>
            </a:r>
            <a:endParaRPr lang="en-US" b="1" cap="all" spc="25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0668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</a:rPr>
              <a:t>2. Припрема Календара такмичења и смотри ученика основних школа за школску 2020/2021. годину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4953000" cy="5638800"/>
          </a:xfrm>
        </p:spPr>
        <p:txBody>
          <a:bodyPr>
            <a:normAutofit fontScale="77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altLang="en-US" sz="2400" b="1" dirty="0" smtClean="0"/>
              <a:t>Календар о-в рада ОШ за </a:t>
            </a:r>
            <a:r>
              <a:rPr lang="en-US" altLang="en-US" sz="2400" b="1" dirty="0" err="1" smtClean="0"/>
              <a:t>школск</a:t>
            </a:r>
            <a:r>
              <a:rPr lang="sr-Cyrl-CS" altLang="en-US" sz="2400" b="1" dirty="0" smtClean="0"/>
              <a:t>у</a:t>
            </a:r>
            <a:r>
              <a:rPr lang="en-US" altLang="en-US" sz="2400" b="1" dirty="0" smtClean="0"/>
              <a:t> 2020/2021. г.</a:t>
            </a:r>
            <a:endParaRPr lang="en-US" sz="24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  <a:p>
            <a:pPr marL="274320" indent="-274320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x-none" sz="2400" smtClean="0"/>
              <a:t>Одлуке Кризног штаба за сузбијање заразне болести </a:t>
            </a:r>
            <a:r>
              <a:rPr lang="en-GB" sz="2400" dirty="0" smtClean="0"/>
              <a:t>COVID 19</a:t>
            </a:r>
            <a:endParaRPr lang="sr-Cyrl-CS" sz="2400" dirty="0" smtClean="0"/>
          </a:p>
          <a:p>
            <a:pPr marL="274320" indent="-274320"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GB" sz="2400" dirty="0" smtClean="0"/>
          </a:p>
          <a:p>
            <a:pPr marL="274320" indent="-274320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b="1" dirty="0" smtClean="0"/>
              <a:t>1 –</a:t>
            </a:r>
            <a:r>
              <a:rPr lang="ru-RU" sz="2400" dirty="0" smtClean="0"/>
              <a:t> Дани предвиђени за републичка такмичења у Тршићу и Виминацијуму</a:t>
            </a:r>
          </a:p>
          <a:p>
            <a:pPr marL="274320" indent="-274320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b="1" dirty="0" smtClean="0"/>
              <a:t>Организатори такмичења и смотри дужни су да благовремено прецизирају и друге елементе битне за спровођење такмичења/ смотре, </a:t>
            </a:r>
            <a:r>
              <a:rPr lang="ru-RU" sz="2400" dirty="0" smtClean="0"/>
              <a:t>а који проистичу из Стручног упутства – избор домаћина такмичења/смотре, прецизирање његових обавеза, систем награђивања ученика и наставника, менторски рад (уколико је неопходан или предвиђен), потписивање диплома, регулисање финансијских питања, стручна помоћ учесницима такмичења и смoтри.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95400"/>
            <a:ext cx="40274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315200" y="5029200"/>
            <a:ext cx="14478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1" name="TextBox 12"/>
          <p:cNvSpPr txBox="1">
            <a:spLocks noChangeArrowheads="1"/>
          </p:cNvSpPr>
          <p:nvPr/>
        </p:nvSpPr>
        <p:spPr bwMode="auto">
          <a:xfrm>
            <a:off x="8851900" y="4953000"/>
            <a:ext cx="2921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CS" altLang="en-US" b="1">
                <a:solidFill>
                  <a:srgbClr val="FF0000"/>
                </a:solidFill>
                <a:latin typeface="Century Gothic" pitchFamily="34" charset="0"/>
              </a:rPr>
              <a:t>1</a:t>
            </a:r>
            <a:endParaRPr lang="en-US" altLang="en-US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0668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</a:rPr>
              <a:t>2. Припрема Календара такмичења и смотри ученика основних школа за школску 2020/2021. годину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175"/>
            <a:ext cx="4953000" cy="4572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sr-Cyrl-CS" altLang="en-US" sz="2400" b="1" smtClean="0"/>
              <a:t>Календар о-в рада СШ за </a:t>
            </a:r>
            <a:r>
              <a:rPr lang="en-US" altLang="en-US" sz="2400" b="1" smtClean="0"/>
              <a:t>школск</a:t>
            </a:r>
            <a:r>
              <a:rPr lang="sr-Cyrl-CS" altLang="en-US" sz="2400" b="1" smtClean="0"/>
              <a:t>у</a:t>
            </a:r>
            <a:r>
              <a:rPr lang="en-US" altLang="en-US" sz="2400" b="1" smtClean="0"/>
              <a:t> 2020/2021. г.</a:t>
            </a:r>
            <a:endParaRPr lang="en-US" sz="2400" b="1" smtClean="0"/>
          </a:p>
          <a:p>
            <a:pPr>
              <a:buFont typeface="Wingdings 2" pitchFamily="18" charset="2"/>
              <a:buNone/>
            </a:pPr>
            <a:endParaRPr lang="ru-RU" sz="2900" smtClean="0"/>
          </a:p>
          <a:p>
            <a:pPr>
              <a:buFont typeface="Wingdings 3" pitchFamily="18" charset="2"/>
              <a:buChar char=""/>
            </a:pPr>
            <a:r>
              <a:rPr lang="en-US" sz="2400" smtClean="0"/>
              <a:t>Одлуке Кризног штаба за сузбијање заразне болести </a:t>
            </a:r>
            <a:r>
              <a:rPr lang="en-GB" sz="2400" smtClean="0"/>
              <a:t>COVID 19</a:t>
            </a:r>
            <a:endParaRPr lang="sr-Cyrl-CS" sz="2400" smtClean="0"/>
          </a:p>
          <a:p>
            <a:pPr>
              <a:buFont typeface="Wingdings 3" pitchFamily="18" charset="2"/>
              <a:buChar char=""/>
            </a:pPr>
            <a:endParaRPr lang="en-GB" sz="2400" smtClean="0"/>
          </a:p>
          <a:p>
            <a:pPr>
              <a:buFont typeface="Wingdings 3" pitchFamily="18" charset="2"/>
              <a:buChar char=""/>
            </a:pPr>
            <a:r>
              <a:rPr lang="ru-RU" sz="2400" smtClean="0"/>
              <a:t>Дани предвиђени за републичка такмичења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en-US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6013" y="1295400"/>
            <a:ext cx="421798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Организација такмичења и бодовања за упис у средње школе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>
            <a:normAutofit fontScale="850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ПРАВИЛНИK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О УПИСУ УЧЕНИKА У СРЕДЊУ ШKОЛУ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Овим правилником утврђују се: мерила и поступак за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утврђивање редоследа кандидата за упис у средњу школу (у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даљем тексту:школа), садржина, време, место и начин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полагања пријемног испита, </a:t>
            </a:r>
            <a:r>
              <a:rPr lang="ru-RU" b="1" dirty="0" smtClean="0"/>
              <a:t>вредновање учешћа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кандидата на такмичењима у основнојшколи и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врсте такмичења у основној школи чија се места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вреднују</a:t>
            </a:r>
            <a:r>
              <a:rPr lang="ru-RU" dirty="0" smtClean="0"/>
              <a:t>, упис у школу под повољнијим условима ради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постизања пунеравноправности и друга питања везана за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упис у школу.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Организација такмичења и бодовања за упис у средње школе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>
            <a:normAutofit fontScale="700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ПРАВИЛНИK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О УПИСУ УЧЕНИKА У СРЕДЊУ ШKОЛУ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Члан 8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Резултати постигнути на такмичењима ученика у основној школи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вреднују се тако што се кандидату, </a:t>
            </a:r>
            <a:r>
              <a:rPr lang="ru-RU" b="1" dirty="0" smtClean="0"/>
              <a:t>који је у осмом разреду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основне школе освојио једно од прва три појединачна места на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такмичењима из предмета наведених у члану 9</a:t>
            </a:r>
            <a:r>
              <a:rPr lang="ru-RU" dirty="0" smtClean="0"/>
              <a:t>. овог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правилника, додељују бодови на начин прописан ставом 3. овог члана.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Изузетно од става 1. овог члана, у случају када због угрожености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безбедности и здравља ученика и запослених није било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могуће да се одрже такмичења у осмом разреду, кандидату који је у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седмом разреду основне школе освојио једно од прватри појединачна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места на такмичењима из предмета наведених у члану 9. овог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правилника, додељују се бодови на начин прописан ставом 3. овог члана.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Организација такмичења и бодовања за упис у средње школе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000" smtClean="0"/>
              <a:t>Прва три места, у смислу овог правилника, </a:t>
            </a:r>
            <a:r>
              <a:rPr lang="ru-RU" sz="2000" b="1" smtClean="0"/>
              <a:t>јесу места која </a:t>
            </a:r>
          </a:p>
          <a:p>
            <a:pPr algn="just">
              <a:buFont typeface="Wingdings 2" pitchFamily="18" charset="2"/>
              <a:buNone/>
            </a:pPr>
            <a:r>
              <a:rPr lang="ru-RU" sz="2000" b="1" smtClean="0"/>
              <a:t>одговарају првом, другом и трећем најбољем постигнутом </a:t>
            </a:r>
          </a:p>
          <a:p>
            <a:pPr algn="just">
              <a:buFont typeface="Wingdings 2" pitchFamily="18" charset="2"/>
              <a:buNone/>
            </a:pPr>
            <a:r>
              <a:rPr lang="ru-RU" sz="2000" b="1" smtClean="0"/>
              <a:t>резултату на такмичењу</a:t>
            </a:r>
            <a:r>
              <a:rPr lang="ru-RU" sz="2000" smtClean="0"/>
              <a:t> из ст. 1. и 2. овог члана објављеном на </a:t>
            </a:r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ранг листи.</a:t>
            </a:r>
          </a:p>
          <a:p>
            <a:pPr algn="just">
              <a:buFont typeface="Wingdings 2" pitchFamily="18" charset="2"/>
              <a:buNone/>
            </a:pPr>
            <a:endParaRPr lang="ru-RU" sz="2000" smtClean="0"/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Стручно друштво или други организатор доставља постигнуте </a:t>
            </a:r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резултате са такмичења из ст. 1. и 2. овог члана министарству</a:t>
            </a:r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надлежном за послове образовања (у даљем тексту: Министарство) и </a:t>
            </a:r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основној школи коју ученик похађа, </a:t>
            </a:r>
            <a:r>
              <a:rPr lang="ru-RU" sz="2000" b="1" smtClean="0"/>
              <a:t>најкасније до 1. јуна</a:t>
            </a:r>
          </a:p>
          <a:p>
            <a:pPr algn="just">
              <a:buFont typeface="Wingdings 2" pitchFamily="18" charset="2"/>
              <a:buNone/>
            </a:pPr>
            <a:r>
              <a:rPr lang="ru-RU" sz="2000" b="1" smtClean="0"/>
              <a:t>текуће школске године. </a:t>
            </a: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Организација такмичења и бодовања за упис у средње школе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175"/>
            <a:ext cx="8577263" cy="5026025"/>
          </a:xfr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/>
              <a:t>V ПРОПОЗИЦИЈЕ ТАКМИЧЕЊА И СМОТРИ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Пропозиције такмичења и смотре утврђује непосредни организатор и дужан је да их учини јавно доступним објављивањем на својој званичној интернет страници.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 	Пропозицијама такмичења и смотри непосредни организатор утврђује: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– услове за припрему и одржавање (организациони, материјални, технички, временски и др. услови);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– услове за учешће ученика;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– начин провере знања, умења, вештина и способности, односно начин представљања;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– начин вредновања резултата и рангирања ученика;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– право на жалбу и рок за њено подношење;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    – награде, признања и похвале ученицима, наставницима, школама и организаторима.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За међународно такмичење и смотру пропозиције утврђује организатор међународног такмичења и смотре.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Организација такмичења и бодовања за упис у средње школе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175"/>
            <a:ext cx="8504238" cy="53308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000" b="1" smtClean="0"/>
              <a:t>V ПРОПОЗИЦИЈЕ ТАКМИЧЕЊА И СМОТРИ</a:t>
            </a:r>
          </a:p>
          <a:p>
            <a:pPr algn="just">
              <a:buFont typeface="Wingdings 2" pitchFamily="18" charset="2"/>
              <a:buNone/>
            </a:pPr>
            <a:endParaRPr lang="ru-RU" sz="1600" smtClean="0"/>
          </a:p>
          <a:p>
            <a:pPr algn="just">
              <a:buFont typeface="Wingdings 2" pitchFamily="18" charset="2"/>
              <a:buNone/>
            </a:pPr>
            <a:r>
              <a:rPr lang="ru-RU" sz="1600" b="1" smtClean="0"/>
              <a:t>Школска такмичења реализовати у школама уз поштовање свих </a:t>
            </a:r>
          </a:p>
          <a:p>
            <a:pPr algn="just">
              <a:buFont typeface="Wingdings 2" pitchFamily="18" charset="2"/>
              <a:buNone/>
            </a:pPr>
            <a:r>
              <a:rPr lang="ru-RU" sz="1600" b="1" smtClean="0"/>
              <a:t>здравствено безбедносних мера и са не више од 15 ученика у </a:t>
            </a:r>
          </a:p>
          <a:p>
            <a:pPr algn="just">
              <a:buFont typeface="Wingdings 2" pitchFamily="18" charset="2"/>
              <a:buNone/>
            </a:pPr>
            <a:r>
              <a:rPr lang="ru-RU" sz="1600" b="1" smtClean="0"/>
              <a:t>такмичарској просторији.</a:t>
            </a:r>
          </a:p>
          <a:p>
            <a:pPr algn="just">
              <a:buFont typeface="Wingdings 2" pitchFamily="18" charset="2"/>
              <a:buNone/>
            </a:pPr>
            <a:endParaRPr lang="ru-RU" sz="1600" b="1" smtClean="0"/>
          </a:p>
          <a:p>
            <a:pPr algn="just">
              <a:buFont typeface="Wingdings 2" pitchFamily="18" charset="2"/>
              <a:buNone/>
            </a:pPr>
            <a:r>
              <a:rPr lang="ru-RU" sz="1600" b="1" smtClean="0"/>
              <a:t>Окружна такмичења реализовати у једној или више школа тако што </a:t>
            </a:r>
          </a:p>
          <a:p>
            <a:pPr algn="just">
              <a:buFont typeface="Wingdings 2" pitchFamily="18" charset="2"/>
              <a:buNone/>
            </a:pPr>
            <a:r>
              <a:rPr lang="ru-RU" sz="1600" b="1" smtClean="0"/>
              <a:t>ће највећи могући број учесника у једној школи бити 150 (10 учионица).</a:t>
            </a:r>
          </a:p>
          <a:p>
            <a:pPr algn="just">
              <a:buFont typeface="Wingdings 2" pitchFamily="18" charset="2"/>
              <a:buNone/>
            </a:pPr>
            <a:endParaRPr lang="ru-RU" sz="1600" b="1" smtClean="0"/>
          </a:p>
          <a:p>
            <a:pPr algn="just">
              <a:buFont typeface="Wingdings 2" pitchFamily="18" charset="2"/>
              <a:buNone/>
            </a:pPr>
            <a:r>
              <a:rPr lang="ru-RU" sz="1600" b="1" smtClean="0"/>
              <a:t>Републичка такмичења реализовати на више пунктова тако што ће </a:t>
            </a:r>
          </a:p>
          <a:p>
            <a:pPr algn="just">
              <a:buFont typeface="Wingdings 2" pitchFamily="18" charset="2"/>
              <a:buNone/>
            </a:pPr>
            <a:r>
              <a:rPr lang="ru-RU" sz="1600" b="1" smtClean="0"/>
              <a:t>највећи могући број учесника у  једној школи бити 150 (10 учионица).</a:t>
            </a:r>
          </a:p>
          <a:p>
            <a:pPr algn="just">
              <a:buFont typeface="Wingdings 2" pitchFamily="18" charset="2"/>
              <a:buNone/>
            </a:pPr>
            <a:endParaRPr lang="ru-RU" sz="1600" b="1" smtClean="0">
              <a:solidFill>
                <a:srgbClr val="FF0000"/>
              </a:solidFill>
            </a:endParaRPr>
          </a:p>
          <a:p>
            <a:pPr algn="just">
              <a:buFont typeface="Wingdings 2" pitchFamily="18" charset="2"/>
              <a:buNone/>
            </a:pPr>
            <a:r>
              <a:rPr lang="ru-RU" sz="1800" b="1" smtClean="0">
                <a:solidFill>
                  <a:srgbClr val="FF0000"/>
                </a:solidFill>
              </a:rPr>
              <a:t>Услед немогућности непосредног републичког такмичења да ли </a:t>
            </a:r>
          </a:p>
          <a:p>
            <a:pPr algn="just">
              <a:buFont typeface="Wingdings 2" pitchFamily="18" charset="2"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друштво/организатор има техничке и кадровске ресурсе за </a:t>
            </a:r>
          </a:p>
          <a:p>
            <a:pPr algn="just">
              <a:buFont typeface="Wingdings 2" pitchFamily="18" charset="2"/>
              <a:buNone/>
            </a:pPr>
            <a:r>
              <a:rPr lang="ru-RU" sz="1800" b="1" smtClean="0">
                <a:solidFill>
                  <a:srgbClr val="FF0000"/>
                </a:solidFill>
              </a:rPr>
              <a:t>реализацијом  такмичења електронским путем?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4. Извештај о реализацији такмичења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en-US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 t="8861"/>
          <a:stretch>
            <a:fillRect/>
          </a:stretch>
        </p:blipFill>
        <p:spPr bwMode="auto">
          <a:xfrm>
            <a:off x="0" y="990600"/>
            <a:ext cx="42735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990600"/>
            <a:ext cx="5029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4. Извештај о реализацији такмичења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en-US" smtClean="0"/>
          </a:p>
        </p:txBody>
      </p:sp>
      <p:sp>
        <p:nvSpPr>
          <p:cNvPr id="32771" name="Content Placeholder 2"/>
          <p:cNvSpPr txBox="1">
            <a:spLocks/>
          </p:cNvSpPr>
          <p:nvPr/>
        </p:nvSpPr>
        <p:spPr bwMode="auto">
          <a:xfrm>
            <a:off x="304800" y="1527175"/>
            <a:ext cx="8504238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r-Cyrl-CS" sz="2000" b="1">
                <a:latin typeface="Georgia" pitchFamily="18" charset="0"/>
              </a:rPr>
              <a:t>Прилози</a:t>
            </a:r>
            <a:r>
              <a:rPr lang="ru-RU" sz="2000">
                <a:latin typeface="Georgia" pitchFamily="18" charset="0"/>
              </a:rPr>
              <a:t>:</a:t>
            </a:r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 </a:t>
            </a:r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Табеларни приказ броја ученика, по школама и разредима, оверен и потписан од стране организатора. </a:t>
            </a:r>
          </a:p>
          <a:p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Прелиминарна и коначна ранг листа, у облику табеларних приказа, оверена и потписана од стране организатора. </a:t>
            </a:r>
          </a:p>
          <a:p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Коначни финансијски извештај о наменском трошењу средстава са оригиналним рачунима и уговорима или фотокопијама рачуна и уговора овереним и потписаним од стране организатора или директора школе домаћина такмичења/смотре . </a:t>
            </a:r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 </a:t>
            </a:r>
            <a:endParaRPr lang="en-US" sz="20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4. Извештај о реализацији такмичења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en-US" smtClean="0"/>
          </a:p>
        </p:txBody>
      </p:sp>
      <p:sp>
        <p:nvSpPr>
          <p:cNvPr id="33795" name="Content Placeholder 2"/>
          <p:cNvSpPr txBox="1">
            <a:spLocks/>
          </p:cNvSpPr>
          <p:nvPr/>
        </p:nvSpPr>
        <p:spPr bwMode="auto">
          <a:xfrm>
            <a:off x="304800" y="1527175"/>
            <a:ext cx="8839200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Cyrl-CS" sz="2000">
                <a:latin typeface="Georgia" pitchFamily="18" charset="0"/>
              </a:rPr>
              <a:t>Наменско трошење средстава регулисано је </a:t>
            </a:r>
            <a:r>
              <a:rPr lang="sr-Cyrl-CS" sz="2000" b="1">
                <a:latin typeface="Georgia" pitchFamily="18" charset="0"/>
              </a:rPr>
              <a:t>Уговором </a:t>
            </a:r>
            <a:r>
              <a:rPr lang="sr-Cyrl-CS" sz="2000">
                <a:latin typeface="Georgia" pitchFamily="18" charset="0"/>
              </a:rPr>
              <a:t>и подразумева:</a:t>
            </a:r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 </a:t>
            </a:r>
            <a:endParaRPr lang="en-US" sz="2000">
              <a:latin typeface="Georgia" pitchFamily="18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r-Cyrl-CS" sz="2400" b="1">
                <a:latin typeface="Georgia" pitchFamily="18" charset="0"/>
              </a:rPr>
              <a:t> трошкове материјала, опреме и услуга који су неопходни за реализацију такмичења/смотре;</a:t>
            </a:r>
            <a:endParaRPr lang="en-US" sz="2400" b="1">
              <a:latin typeface="Georgia" pitchFamily="18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r-Cyrl-CS" sz="2400" b="1">
                <a:latin typeface="Georgia" pitchFamily="18" charset="0"/>
              </a:rPr>
              <a:t> освежење за ученике и пратиоце;</a:t>
            </a:r>
            <a:endParaRPr lang="en-US" sz="2400" b="1">
              <a:latin typeface="Georgia" pitchFamily="18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r-Cyrl-CS" sz="2400" b="1">
                <a:latin typeface="Georgia" pitchFamily="18" charset="0"/>
              </a:rPr>
              <a:t> трошкове уговора за ауторе тестова, </a:t>
            </a:r>
            <a:endParaRPr lang="en-US" sz="2400" b="1">
              <a:latin typeface="Georgia" pitchFamily="18" charset="0"/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r-Cyrl-CS" sz="2400" b="1">
                <a:latin typeface="Georgia" pitchFamily="18" charset="0"/>
              </a:rPr>
              <a:t> трошкове дневница за чланове комисија/жирија</a:t>
            </a:r>
            <a:endParaRPr lang="en-US" sz="2400" b="1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 </a:t>
            </a:r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 За такмичења која се организују ван Републике Србије, под наменским трошењем средстава, подразумевају се трошкови превоза ученика, учесника такмичења и једног стручног пратиоца.</a:t>
            </a:r>
          </a:p>
          <a:p>
            <a:endParaRPr lang="sr-Cyrl-CS" sz="1200">
              <a:latin typeface="Georgia" pitchFamily="18" charset="0"/>
            </a:endParaRPr>
          </a:p>
          <a:p>
            <a:endParaRPr lang="en-US" sz="2000">
              <a:latin typeface="Georgia" pitchFamily="18" charset="0"/>
            </a:endParaRPr>
          </a:p>
          <a:p>
            <a:r>
              <a:rPr lang="sr-Cyrl-CS" sz="2000">
                <a:latin typeface="Georgia" pitchFamily="18" charset="0"/>
              </a:rPr>
              <a:t> </a:t>
            </a:r>
            <a:endParaRPr lang="en-US" sz="20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smtClean="0">
                <a:solidFill>
                  <a:schemeClr val="tx1"/>
                </a:solidFill>
              </a:rPr>
              <a:t>Дневни ред: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1. Припрема Стручног упутства о организовању такмичења и смотри ученика основне и средње школе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2. Припрема Календара такмичења и смотри ученика основних школа за школску 2020/2021. годину</a:t>
            </a:r>
          </a:p>
          <a:p>
            <a:pPr>
              <a:buFont typeface="Wingdings 2" pitchFamily="18" charset="2"/>
              <a:buNone/>
            </a:pPr>
            <a:r>
              <a:rPr lang="sr-Cyrl-CS" smtClean="0"/>
              <a:t>3. </a:t>
            </a:r>
            <a:r>
              <a:rPr lang="ru-RU" smtClean="0"/>
              <a:t>Организација такмичења и бодовања за упис у средње школе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4. Извештај о реализацији такмичења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5. Разно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5. Разно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498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Предлози, сугестије и коментари реализације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наставе на даљину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Организација зимских/летњих школа за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ученике/наставнике – подршка МПНТР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Организација стручних скупова, програма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стручног усавршавања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Предлози за Светосавску награду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Правилник о сталном стручном усавршавању и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напредовању у звања наставника, васпитача и стручних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сарадника – подршка наставницима/СС у напредовању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 звања</a:t>
            </a: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752600"/>
            <a:ext cx="8504238" cy="4724400"/>
          </a:xfrm>
        </p:spPr>
        <p:txBody>
          <a:bodyPr>
            <a:normAutofit fontScale="70000" lnSpcReduction="20000"/>
          </a:bodyPr>
          <a:lstStyle/>
          <a:p>
            <a:pPr marL="274320" indent="-274320" algn="ctr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Cyrl-CS" sz="7700" b="1" dirty="0" smtClean="0"/>
              <a:t>ХВАЛА НА ПАЖЊИ!</a:t>
            </a:r>
          </a:p>
          <a:p>
            <a:pPr marL="274320" indent="-274320" algn="ctr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800" b="1" dirty="0" smtClean="0"/>
              <a:t> osnovno@mpn.gov.rs</a:t>
            </a:r>
            <a:endParaRPr lang="sr-Cyrl-CS" sz="4800" b="1" dirty="0" smtClean="0"/>
          </a:p>
          <a:p>
            <a:pPr marL="274320" indent="-274320" algn="ctr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800" b="1" dirty="0" smtClean="0"/>
              <a:t>srednje@mpn.gov.rs</a:t>
            </a: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smtClean="0">
                <a:solidFill>
                  <a:schemeClr val="tx1"/>
                </a:solidFill>
              </a:rPr>
              <a:t>Позвана друштва/организатори: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78425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Друштво за српски језик и књижевност Србије;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Удружење "Матица Бугара у Србији";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Филозофски факултет Нови Сад, Одсек за хунгарологију;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Филозофски факултет Нови Сад, Одсек за румунистику;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Друштво за русински језик, књижевност и културу;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Национални савет словачке националне мањине, Словакистичко војвођанско друштво;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Национални савет хрватске националне мањине;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Национални савет бошњачке националне мањине;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Друштво математичара Србије;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Друштво историчара Србије "Стојан Новаковић", Београд;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Српско географско друштво;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Српско биолошко друштво;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Друштво физичара Србије и Физички факултет, Београд;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Српско хемијско друштво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/>
              <a:t>Друштво за стране језике и књижевности Србије</a:t>
            </a:r>
            <a:endParaRPr lang="ru-RU" sz="4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>
                <a:solidFill>
                  <a:schemeClr val="tx1"/>
                </a:solidFill>
              </a:rPr>
              <a:t>1. Припрема Стручног упутства о организовању такмичења и смотри ученика основне и средње школе</a:t>
            </a:r>
            <a:endParaRPr lang="en-US" sz="2200" b="1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9975" cy="53308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I  ОСНОВНЕ ОДРЕДБЕ</a:t>
            </a:r>
            <a:endParaRPr lang="en-US" dirty="0" smtClean="0"/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II  ЦИЉ И ЗАДАЦИ</a:t>
            </a:r>
            <a:endParaRPr lang="en-US" dirty="0" smtClean="0"/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III  НИВОИ ТАКМИЧЕЊА И СМОТРИ</a:t>
            </a:r>
            <a:r>
              <a:rPr lang="sr-Cyrl-CS" dirty="0" smtClean="0"/>
              <a:t> </a:t>
            </a:r>
            <a:r>
              <a:rPr lang="sr-Cyrl-CS" b="1" dirty="0" smtClean="0"/>
              <a:t>И ЊИХОВА </a:t>
            </a:r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ОРГАНИЗАЦИЈА</a:t>
            </a:r>
            <a:endParaRPr lang="sr-Cyrl-CS" dirty="0" smtClean="0"/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I</a:t>
            </a:r>
            <a:r>
              <a:rPr lang="en-US" b="1" dirty="0" smtClean="0"/>
              <a:t>V</a:t>
            </a:r>
            <a:r>
              <a:rPr lang="sr-Cyrl-CS" b="1" dirty="0" smtClean="0"/>
              <a:t>  ПРИЈАВЉИВАЊЕ </a:t>
            </a:r>
            <a:r>
              <a:rPr lang="sr-Cyrl-CS" dirty="0" smtClean="0"/>
              <a:t> </a:t>
            </a:r>
            <a:r>
              <a:rPr lang="sr-Cyrl-CS" b="1" dirty="0" smtClean="0"/>
              <a:t>ЗА ОРГАНИЗАЦИЈУ </a:t>
            </a:r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ТАКМИЧЕЊА И СМОТРИ</a:t>
            </a:r>
            <a:endParaRPr lang="en-US" dirty="0" smtClean="0"/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V ПРОПОЗИЦИЈЕ ТАКМИЧЕЊА И СМОТРИ</a:t>
            </a:r>
            <a:endParaRPr lang="en-US" dirty="0" smtClean="0"/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VI  ВРЕДНОВАЊЕ И НАГРАДЕ</a:t>
            </a:r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VII ФИНАНСИРАЊЕ ТАКМИЧЕЊА И СМОТРИ</a:t>
            </a:r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VIII  ПРАЋЕЊЕ И ИЗВЕШТАВАЊЕ О </a:t>
            </a:r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ОДРЖАНИМ ТАКМИЧЕЊИМА И СМОТРАМА</a:t>
            </a:r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I</a:t>
            </a:r>
            <a:r>
              <a:rPr lang="en-US" b="1" dirty="0" smtClean="0"/>
              <a:t>X</a:t>
            </a:r>
            <a:r>
              <a:rPr lang="sr-Cyrl-CS" b="1" dirty="0" smtClean="0"/>
              <a:t>  ЗАВРШНЕ ОДРЕДБЕ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>
                <a:solidFill>
                  <a:schemeClr val="tx1"/>
                </a:solidFill>
              </a:rPr>
              <a:t>1. Припрема Стручног упутства о организовању такмичења и смотри ученика основне и средње школе</a:t>
            </a:r>
            <a:endParaRPr lang="en-US" sz="2200" b="1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9975" cy="5330825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III  НИВОИ ТАКМИЧЕЊА И СМОТРИ</a:t>
            </a:r>
            <a:r>
              <a:rPr lang="sr-Cyrl-CS" dirty="0" smtClean="0"/>
              <a:t> </a:t>
            </a:r>
            <a:r>
              <a:rPr lang="sr-Cyrl-CS" b="1" dirty="0" smtClean="0"/>
              <a:t>И </a:t>
            </a:r>
          </a:p>
          <a:p>
            <a:pPr marL="274320" indent="-274320" algn="ctr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ЊИХОВА  ОРГАНИЗАЦИЈА</a:t>
            </a:r>
            <a:endParaRPr lang="sr-Cyrl-C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Организатор такмичења и смотре </a:t>
            </a:r>
            <a:r>
              <a:rPr lang="sr-Cyrl-CS" b="1" dirty="0" smtClean="0"/>
              <a:t>обавештава Министарство – школску управу о начину организације и носиоцима  појединих задатака на свим нивоима и у свим етапама</a:t>
            </a:r>
            <a:r>
              <a:rPr lang="sr-Cyrl-CS" dirty="0" smtClean="0"/>
              <a:t> (организациони одбор, потребне комисије, поткомисије и друга задужена лица), припреми и извршавању планираних задатака.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b="1" dirty="0" smtClean="0"/>
              <a:t>Организатор такмичења и смотре стара се о припреми ученика за такмичења и смотре, планира и организује семинаре и друге инструктивне облике рада за наставнике </a:t>
            </a:r>
            <a:r>
              <a:rPr lang="sr-Cyrl-CS" dirty="0" smtClean="0"/>
              <a:t>који остварују програме такмичења и смотри.</a:t>
            </a:r>
            <a:endParaRPr lang="en-US" dirty="0" smtClean="0"/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>
                <a:solidFill>
                  <a:schemeClr val="tx1"/>
                </a:solidFill>
              </a:rPr>
              <a:t>1. Припрема Стручног упутства о организовању такмичења и смотри ученика основне и средње школе</a:t>
            </a:r>
            <a:endParaRPr lang="en-US" sz="2200" b="1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9975" cy="5330825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I</a:t>
            </a:r>
            <a:r>
              <a:rPr lang="en-US" b="1" dirty="0" smtClean="0"/>
              <a:t>V</a:t>
            </a:r>
            <a:r>
              <a:rPr lang="sr-Cyrl-CS" b="1" dirty="0" smtClean="0"/>
              <a:t>  ПРИЈАВЉИВАЊЕ </a:t>
            </a:r>
            <a:r>
              <a:rPr lang="sr-Cyrl-CS" dirty="0" smtClean="0"/>
              <a:t> </a:t>
            </a:r>
            <a:r>
              <a:rPr lang="sr-Cyrl-CS" b="1" dirty="0" smtClean="0"/>
              <a:t>ЗА ОРГАНИЗАЦИЈУ </a:t>
            </a:r>
          </a:p>
          <a:p>
            <a:pPr marL="274320" indent="-274320" algn="ctr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ТАКМИЧЕЊА И СМОТРИ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Организатор такмичења и смотре подноси Министарству захтев за организовање такмичења и смотри </a:t>
            </a:r>
            <a:r>
              <a:rPr lang="sr-Cyrl-CS" b="1" dirty="0" smtClean="0"/>
              <a:t>до 30. септембра текуће године за ту школску годину.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Приликом разматрања пријава организатора такмичења и смотри у наредној школској години, један од кључних критеријума за прихватање пријаве биће </a:t>
            </a:r>
            <a:r>
              <a:rPr lang="sr-Cyrl-CS" b="1" dirty="0" smtClean="0"/>
              <a:t>извештај организатора о реализовању такмичења и смотри у претходној школској год</a:t>
            </a:r>
            <a:r>
              <a:rPr lang="sr-Cyrl-CS" dirty="0" smtClean="0"/>
              <a:t>ини, који се подноси Министарству на обрасцу у складу са поглављем </a:t>
            </a:r>
            <a:r>
              <a:rPr lang="en-US" dirty="0" smtClean="0"/>
              <a:t>VIII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стручног</a:t>
            </a:r>
            <a:r>
              <a:rPr lang="en-US" dirty="0" smtClean="0"/>
              <a:t> </a:t>
            </a:r>
            <a:r>
              <a:rPr lang="en-US" dirty="0" err="1" smtClean="0"/>
              <a:t>упутства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60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>
                <a:solidFill>
                  <a:schemeClr val="tx1"/>
                </a:solidFill>
              </a:rPr>
              <a:t>1. Припрема Стручног упутства о организовању такмичења и смотри ученика основне и средње школе</a:t>
            </a:r>
            <a:endParaRPr lang="en-US" sz="2200" b="1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9975" cy="5486400"/>
          </a:xfrm>
        </p:spPr>
        <p:txBody>
          <a:bodyPr>
            <a:normAutofit fontScale="70000" lnSpcReduction="20000"/>
          </a:bodyPr>
          <a:lstStyle/>
          <a:p>
            <a:pPr marL="274320" indent="-274320" algn="ctr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sz="4000" b="1" dirty="0" smtClean="0"/>
              <a:t>VI  ВРЕДНОВАЊЕ И НАГРАДЕ</a:t>
            </a:r>
          </a:p>
          <a:p>
            <a:pPr marL="274320" indent="-274320" algn="ctr" fontAlgn="auto">
              <a:spcAft>
                <a:spcPts val="600"/>
              </a:spcAft>
              <a:buFont typeface="Wingdings 2"/>
              <a:buNone/>
              <a:defRPr/>
            </a:pPr>
            <a:endParaRPr lang="sr-Cyrl-CS" sz="1700" b="1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Начин вредновања резултата и рангирања ученика на такмичењима и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смотрама обавља комисија коју образује организатор. </a:t>
            </a:r>
            <a:r>
              <a:rPr lang="sr-Cyrl-CS" b="1" dirty="0" smtClean="0"/>
              <a:t>Комисију чине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b="1" dirty="0" smtClean="0"/>
              <a:t>најмање три члана.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400" b="1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/>
              <a:t>Републичку комисију образује организатор,  а у  раду ове комисије 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може учествовати и </a:t>
            </a:r>
            <a:r>
              <a:rPr lang="sr-Cyrl-CS" b="1" dirty="0" smtClean="0"/>
              <a:t>представник Министарства.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1500" b="1" dirty="0" smtClean="0"/>
          </a:p>
          <a:p>
            <a:pPr marL="274320" indent="-274320" algn="just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sr-Cyrl-CS" dirty="0" smtClean="0"/>
              <a:t>Ученици</a:t>
            </a:r>
            <a:r>
              <a:rPr lang="ru-RU" dirty="0" smtClean="0"/>
              <a:t> се са општинског нивоа такмичења/смотре </a:t>
            </a:r>
            <a:r>
              <a:rPr lang="sr-Cyrl-CS" dirty="0" smtClean="0"/>
              <a:t>пласирају на </a:t>
            </a:r>
          </a:p>
          <a:p>
            <a:pPr marL="274320" indent="-274320"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dirty="0" smtClean="0"/>
              <a:t>окружно/градско/међуокружно такмичење и смотру у складу с  </a:t>
            </a:r>
          </a:p>
          <a:p>
            <a:pPr marL="274320" indent="-274320"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пропозицијама стручног друштва или другог организатора.</a:t>
            </a:r>
          </a:p>
          <a:p>
            <a:pPr marL="274320" indent="-274320" algn="just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sr-Cyrl-CS" dirty="0" smtClean="0"/>
              <a:t>Дипломе до републичког нивоа потписује представник друштва </a:t>
            </a:r>
          </a:p>
          <a:p>
            <a:pPr marL="274320" indent="-274320"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dirty="0" smtClean="0"/>
              <a:t>и директор школе домаћина, </a:t>
            </a:r>
            <a:r>
              <a:rPr lang="sr-Cyrl-CS" b="1" dirty="0" smtClean="0"/>
              <a:t>а на републичком нивоу министар </a:t>
            </a:r>
          </a:p>
          <a:p>
            <a:pPr marL="274320" indent="-274320"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просвете и председник стручног друштва или заједнице школа</a:t>
            </a:r>
            <a:r>
              <a:rPr lang="sr-Cyrl-CS" dirty="0" smtClean="0"/>
              <a:t>.</a:t>
            </a:r>
          </a:p>
          <a:p>
            <a:pPr marL="274320" indent="-274320"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sr-Cyrl-CS" b="1" dirty="0" smtClean="0"/>
              <a:t>- ПРОБЛЕМИ ПРИЛИКОМ БОДОВАЊА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>
                <a:solidFill>
                  <a:schemeClr val="tx1"/>
                </a:solidFill>
              </a:rPr>
              <a:t>1. Припрема Стручног упутства о организовању такмичења и смотри ученика основне и средње школе</a:t>
            </a:r>
            <a:endParaRPr lang="en-US" sz="2200" b="1" smtClean="0">
              <a:solidFill>
                <a:schemeClr val="tx1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9975" cy="5330825"/>
          </a:xfrm>
        </p:spPr>
        <p:txBody>
          <a:bodyPr/>
          <a:lstStyle/>
          <a:p>
            <a:pPr algn="ctr">
              <a:spcAft>
                <a:spcPts val="600"/>
              </a:spcAft>
              <a:buFont typeface="Wingdings 2" pitchFamily="18" charset="2"/>
              <a:buNone/>
            </a:pPr>
            <a:r>
              <a:rPr lang="en-US" b="1" smtClean="0"/>
              <a:t>V</a:t>
            </a:r>
            <a:r>
              <a:rPr lang="sr-Cyrl-CS" b="1" smtClean="0"/>
              <a:t> II ФИНАНСИРАЊЕ ТАКМИЧЕЊА И СМОТРИ </a:t>
            </a:r>
          </a:p>
          <a:p>
            <a:pPr algn="just">
              <a:spcAft>
                <a:spcPts val="600"/>
              </a:spcAft>
            </a:pPr>
            <a:r>
              <a:rPr lang="sr-Cyrl-CS" smtClean="0"/>
              <a:t>Пошто </a:t>
            </a:r>
            <a:r>
              <a:rPr lang="sr-Cyrl-CS" b="1" smtClean="0"/>
              <a:t>календар такмичења и смотри буде објављен,</a:t>
            </a:r>
            <a:r>
              <a:rPr lang="sr-Cyrl-CS" smtClean="0"/>
              <a:t> Министарство објављује  </a:t>
            </a:r>
            <a:r>
              <a:rPr lang="sr-Cyrl-CS" b="1" smtClean="0"/>
              <a:t>јавни позив непосредним организаторима такмичења и смотри да конкуришу за доделу финансијских средстава </a:t>
            </a:r>
            <a:r>
              <a:rPr lang="sr-Cyrl-CS" smtClean="0"/>
              <a:t>за реализацију планираних такмичења и смотри – најкасније до краја </a:t>
            </a:r>
            <a:r>
              <a:rPr lang="en-US" smtClean="0"/>
              <a:t>фебруара </a:t>
            </a:r>
            <a:r>
              <a:rPr lang="sr-Cyrl-CS" smtClean="0"/>
              <a:t>текуће школске године.</a:t>
            </a:r>
          </a:p>
          <a:p>
            <a:pPr algn="just">
              <a:spcAft>
                <a:spcPts val="600"/>
              </a:spcAft>
            </a:pPr>
            <a:endParaRPr lang="sr-Cyrl-CS" sz="1400" smtClean="0"/>
          </a:p>
          <a:p>
            <a:pPr algn="just">
              <a:spcAft>
                <a:spcPts val="600"/>
              </a:spcAft>
            </a:pPr>
            <a:r>
              <a:rPr lang="sr-Cyrl-CS" smtClean="0"/>
              <a:t>Превођење тестова на језике националних мањина</a:t>
            </a:r>
            <a:endParaRPr lang="en-US" smtClean="0"/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>
                <a:solidFill>
                  <a:schemeClr val="tx1"/>
                </a:solidFill>
              </a:rPr>
              <a:t>1. Припрема Стручног упутства о организовању такмичења и смотри ученика основне и средње школе</a:t>
            </a:r>
            <a:endParaRPr lang="en-US" sz="2200" b="1" smtClean="0">
              <a:solidFill>
                <a:schemeClr val="tx1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9975" cy="53308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sr-Cyrl-CS" b="1" smtClean="0"/>
              <a:t>VIII ПРАЋЕЊЕ И ИЗВЕШТАВАЊЕ О ОДРЖАНИМ  ТАКМИЧЕЊИМА И СМОТРАМА</a:t>
            </a:r>
            <a:endParaRPr lang="sr-Cyrl-C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just"/>
            <a:r>
              <a:rPr lang="sr-Cyrl-CS" smtClean="0"/>
              <a:t> Организатори такмичења/смотре  достављају </a:t>
            </a:r>
            <a:r>
              <a:rPr lang="sr-Cyrl-CS" b="1" smtClean="0"/>
              <a:t>извештај Министарству  о реализованом такмичењу/смотри  у року од седам дана по одржаном такмичењу/смотри</a:t>
            </a:r>
            <a:r>
              <a:rPr lang="en-US" b="1" smtClean="0"/>
              <a:t>, на обрасцу који је доступан на званичној интернет страници Министарства.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1397</Words>
  <Application>Microsoft Office PowerPoint</Application>
  <PresentationFormat>On-screen Show (4:3)</PresentationFormat>
  <Paragraphs>211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21</vt:i4>
      </vt:variant>
    </vt:vector>
  </HeadingPairs>
  <TitlesOfParts>
    <vt:vector size="40" baseType="lpstr">
      <vt:lpstr>Georgia</vt:lpstr>
      <vt:lpstr>Arial</vt:lpstr>
      <vt:lpstr>Wingdings 2</vt:lpstr>
      <vt:lpstr>Wingdings</vt:lpstr>
      <vt:lpstr>Calibri</vt:lpstr>
      <vt:lpstr>Wingdings 3</vt:lpstr>
      <vt:lpstr>Century Gothic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Организација такмичења и бодовања за упис у средње школе</vt:lpstr>
      <vt:lpstr>Дневни ред:</vt:lpstr>
      <vt:lpstr>Позвана друштва/организатори:</vt:lpstr>
      <vt:lpstr>1. Припрема Стручног упутства о организовању такмичења и смотри ученика основне и средње школе</vt:lpstr>
      <vt:lpstr>1. Припрема Стручног упутства о организовању такмичења и смотри ученика основне и средње школе</vt:lpstr>
      <vt:lpstr>1. Припрема Стручног упутства о организовању такмичења и смотри ученика основне и средње школе</vt:lpstr>
      <vt:lpstr>1. Припрема Стручног упутства о организовању такмичења и смотри ученика основне и средње школе</vt:lpstr>
      <vt:lpstr>1. Припрема Стручног упутства о организовању такмичења и смотри ученика основне и средње школе</vt:lpstr>
      <vt:lpstr>1. Припрема Стручног упутства о организовању такмичења и смотри ученика основне и средње школе</vt:lpstr>
      <vt:lpstr>2. Припрема Календара такмичења и смотри ученика основних школа за школску 2020/2021. годину</vt:lpstr>
      <vt:lpstr>2. Припрема Календара такмичења и смотри ученика основних школа за школску 2020/2021. годину</vt:lpstr>
      <vt:lpstr>3. Организација такмичења и бодовања за упис у средње школе</vt:lpstr>
      <vt:lpstr>3. Организација такмичења и бодовања за упис у средње школе</vt:lpstr>
      <vt:lpstr>3. Организација такмичења и бодовања за упис у средње школе</vt:lpstr>
      <vt:lpstr>3. Организација такмичења и бодовања за упис у средње школе</vt:lpstr>
      <vt:lpstr>3. Организација такмичења и бодовања за упис у средње школе</vt:lpstr>
      <vt:lpstr>4. Извештај о реализацији такмичења</vt:lpstr>
      <vt:lpstr>4. Извештај о реализацији такмичења</vt:lpstr>
      <vt:lpstr>4. Извештај о реализацији такмичења</vt:lpstr>
      <vt:lpstr>5. Разно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</dc:creator>
  <cp:lastModifiedBy>Мирко</cp:lastModifiedBy>
  <cp:revision>53</cp:revision>
  <dcterms:created xsi:type="dcterms:W3CDTF">2006-08-16T00:00:00Z</dcterms:created>
  <dcterms:modified xsi:type="dcterms:W3CDTF">2021-01-31T06:54:07Z</dcterms:modified>
</cp:coreProperties>
</file>